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738" r:id="rId5"/>
  </p:sldMasterIdLst>
  <p:notesMasterIdLst>
    <p:notesMasterId r:id="rId13"/>
  </p:notesMasterIdLst>
  <p:sldIdLst>
    <p:sldId id="305" r:id="rId6"/>
    <p:sldId id="396" r:id="rId7"/>
    <p:sldId id="395" r:id="rId8"/>
    <p:sldId id="390" r:id="rId9"/>
    <p:sldId id="397" r:id="rId10"/>
    <p:sldId id="392" r:id="rId11"/>
    <p:sldId id="398"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62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6" autoAdjust="0"/>
    <p:restoredTop sz="94660"/>
  </p:normalViewPr>
  <p:slideViewPr>
    <p:cSldViewPr snapToGrid="0">
      <p:cViewPr varScale="1">
        <p:scale>
          <a:sx n="105" d="100"/>
          <a:sy n="105" d="100"/>
        </p:scale>
        <p:origin x="216" y="6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752AB80-F5B1-4167-B880-F6AF577390E7}" type="datetimeFigureOut">
              <a:rPr lang="en-US" smtClean="0"/>
              <a:t>2/27/23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4C88B84-6E88-4B17-8412-26F36C04CF53}" type="slidenum">
              <a:rPr lang="en-US" smtClean="0"/>
              <a:t>‹#›</a:t>
            </a:fld>
            <a:endParaRPr lang="en-US"/>
          </a:p>
        </p:txBody>
      </p:sp>
    </p:spTree>
    <p:extLst>
      <p:ext uri="{BB962C8B-B14F-4D97-AF65-F5344CB8AC3E}">
        <p14:creationId xmlns:p14="http://schemas.microsoft.com/office/powerpoint/2010/main" val="3327223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380A3CA-F254-4690-B56A-3211AA212049}" type="datetimeFigureOut">
              <a:rPr lang="en-US" smtClean="0"/>
              <a:t>2/27/23</a:t>
            </a:fld>
            <a:endParaRPr lang="en-US"/>
          </a:p>
        </p:txBody>
      </p:sp>
      <p:sp>
        <p:nvSpPr>
          <p:cNvPr id="5" name="Footer Placeholder 4"/>
          <p:cNvSpPr>
            <a:spLocks noGrp="1"/>
          </p:cNvSpPr>
          <p:nvPr>
            <p:ph type="ftr" sz="quarter" idx="11"/>
          </p:nvPr>
        </p:nvSpPr>
        <p:spPr/>
        <p:txBody>
          <a:bodyPr/>
          <a:lstStyle/>
          <a:p>
            <a:endParaRPr lang="ko-KR"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ACA2DC4-6CC0-4D99-8E63-6BC30F847714}"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4009762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A53B6-67E1-4D4F-86AF-C08112BA1647}" type="datetimeFigureOut">
              <a:rPr lang="ko-KR" altLang="en-US" smtClean="0">
                <a:solidFill>
                  <a:prstClr val="black">
                    <a:tint val="75000"/>
                  </a:prstClr>
                </a:solidFill>
              </a:rPr>
              <a:pPr/>
              <a:t>2023. 2. 27.</a:t>
            </a:fld>
            <a:endParaRPr lang="ko-KR"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ko-KR"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ACA2DC4-6CC0-4D99-8E63-6BC30F847714}"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486748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A53B6-67E1-4D4F-86AF-C08112BA1647}" type="datetimeFigureOut">
              <a:rPr lang="ko-KR" altLang="en-US" smtClean="0">
                <a:solidFill>
                  <a:prstClr val="black">
                    <a:tint val="75000"/>
                  </a:prstClr>
                </a:solidFill>
              </a:rPr>
              <a:pPr/>
              <a:t>2023. 2. 27.</a:t>
            </a:fld>
            <a:endParaRPr lang="ko-KR"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ko-KR"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ACA2DC4-6CC0-4D99-8E63-6BC30F847714}"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381782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rgbClr val="1E623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E2A82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2/27/23</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pic>
        <p:nvPicPr>
          <p:cNvPr id="11" name="그림 10">
            <a:extLst>
              <a:ext uri="{FF2B5EF4-FFF2-40B4-BE49-F238E27FC236}">
                <a16:creationId xmlns:a16="http://schemas.microsoft.com/office/drawing/2014/main" id="{23E69EC2-3AF4-4C5C-8DCD-861FB33923C7}"/>
              </a:ext>
            </a:extLst>
          </p:cNvPr>
          <p:cNvPicPr>
            <a:picLocks noChangeAspect="1"/>
          </p:cNvPicPr>
          <p:nvPr userDrawn="1"/>
        </p:nvPicPr>
        <p:blipFill>
          <a:blip r:embed="rId2"/>
          <a:stretch>
            <a:fillRect/>
          </a:stretch>
        </p:blipFill>
        <p:spPr>
          <a:xfrm>
            <a:off x="9656976" y="4758636"/>
            <a:ext cx="2151892" cy="826010"/>
          </a:xfrm>
          <a:prstGeom prst="rect">
            <a:avLst/>
          </a:prstGeom>
        </p:spPr>
      </p:pic>
    </p:spTree>
    <p:extLst>
      <p:ext uri="{BB962C8B-B14F-4D97-AF65-F5344CB8AC3E}">
        <p14:creationId xmlns:p14="http://schemas.microsoft.com/office/powerpoint/2010/main" val="2985453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2/27/23</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792647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2/27/23</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643918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2/27/23</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24693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2/27/23</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11" name="Footer Placeholder 10"/>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12" name="Slide Number Placeholder 1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474224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2/27/23</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7" name="Footer Placeholder 6"/>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8" name="Slide Number Placeholder 7"/>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6421404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2/27/23</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8928249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2/27/23</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656259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A53B6-67E1-4D4F-86AF-C08112BA1647}" type="datetimeFigureOut">
              <a:rPr lang="ko-KR" altLang="en-US" smtClean="0">
                <a:solidFill>
                  <a:prstClr val="black">
                    <a:tint val="75000"/>
                  </a:prstClr>
                </a:solidFill>
              </a:rPr>
              <a:pPr/>
              <a:t>2023. 2. 27.</a:t>
            </a:fld>
            <a:endParaRPr lang="ko-KR"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ko-KR"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ACA2DC4-6CC0-4D99-8E63-6BC30F847714}"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726735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2/27/23</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a:xfrm>
            <a:off x="3499101" y="6356350"/>
            <a:ext cx="591151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846221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2/27/23</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6916266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2/27/23</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056294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A53B6-67E1-4D4F-86AF-C08112BA1647}" type="datetimeFigureOut">
              <a:rPr lang="ko-KR" altLang="en-US" smtClean="0">
                <a:solidFill>
                  <a:prstClr val="black">
                    <a:tint val="75000"/>
                  </a:prstClr>
                </a:solidFill>
              </a:rPr>
              <a:pPr/>
              <a:t>2023. 2. 27.</a:t>
            </a:fld>
            <a:endParaRPr lang="ko-KR"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ko-KR"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ACA2DC4-6CC0-4D99-8E63-6BC30F847714}" type="slidenum">
              <a:rPr lang="ko-KR" altLang="en-US" smtClean="0">
                <a:solidFill>
                  <a:prstClr val="black">
                    <a:tint val="75000"/>
                  </a:prstClr>
                </a:solidFill>
              </a:rPr>
              <a:pPr/>
              <a:t>‹#›</a:t>
            </a:fld>
            <a:endParaRPr lang="ko-KR" altLang="en-US">
              <a:solidFill>
                <a:prstClr val="black">
                  <a:tint val="75000"/>
                </a:prstClr>
              </a:solidFill>
            </a:endParaRPr>
          </a:p>
        </p:txBody>
      </p:sp>
      <p:cxnSp>
        <p:nvCxnSpPr>
          <p:cNvPr id="7" name="직선 연결선 7">
            <a:extLst>
              <a:ext uri="{FF2B5EF4-FFF2-40B4-BE49-F238E27FC236}">
                <a16:creationId xmlns:a16="http://schemas.microsoft.com/office/drawing/2014/main" id="{9DA98558-AA29-4809-83D0-6F793B2C7D83}"/>
              </a:ext>
            </a:extLst>
          </p:cNvPr>
          <p:cNvCxnSpPr/>
          <p:nvPr userDrawn="1"/>
        </p:nvCxnSpPr>
        <p:spPr>
          <a:xfrm>
            <a:off x="644902" y="651124"/>
            <a:ext cx="9257062" cy="0"/>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8226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A53B6-67E1-4D4F-86AF-C08112BA1647}" type="datetimeFigureOut">
              <a:rPr lang="ko-KR" altLang="en-US" smtClean="0">
                <a:solidFill>
                  <a:prstClr val="black">
                    <a:tint val="75000"/>
                  </a:prstClr>
                </a:solidFill>
              </a:rPr>
              <a:pPr/>
              <a:t>2023. 2. 27.</a:t>
            </a:fld>
            <a:endParaRPr lang="ko-KR"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ko-KR"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ACA2DC4-6CC0-4D99-8E63-6BC30F847714}"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762783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A53B6-67E1-4D4F-86AF-C08112BA1647}" type="datetimeFigureOut">
              <a:rPr lang="ko-KR" altLang="en-US" smtClean="0">
                <a:solidFill>
                  <a:prstClr val="black">
                    <a:tint val="75000"/>
                  </a:prstClr>
                </a:solidFill>
              </a:rPr>
              <a:pPr/>
              <a:t>2023. 2. 27.</a:t>
            </a:fld>
            <a:endParaRPr lang="ko-KR"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ko-KR"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ACA2DC4-6CC0-4D99-8E63-6BC30F847714}"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514381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A53B6-67E1-4D4F-86AF-C08112BA1647}" type="datetimeFigureOut">
              <a:rPr lang="ko-KR" altLang="en-US" smtClean="0">
                <a:solidFill>
                  <a:prstClr val="black">
                    <a:tint val="75000"/>
                  </a:prstClr>
                </a:solidFill>
              </a:rPr>
              <a:pPr/>
              <a:t>2023. 2. 27.</a:t>
            </a:fld>
            <a:endParaRPr lang="ko-KR"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ko-KR"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ACA2DC4-6CC0-4D99-8E63-6BC30F847714}"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113727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A53B6-67E1-4D4F-86AF-C08112BA1647}" type="datetimeFigureOut">
              <a:rPr lang="ko-KR" altLang="en-US" smtClean="0">
                <a:solidFill>
                  <a:prstClr val="black">
                    <a:tint val="75000"/>
                  </a:prstClr>
                </a:solidFill>
              </a:rPr>
              <a:pPr/>
              <a:t>2023. 2. 27.</a:t>
            </a:fld>
            <a:endParaRPr lang="ko-KR"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ko-KR"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ACA2DC4-6CC0-4D99-8E63-6BC30F847714}"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583036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A53B6-67E1-4D4F-86AF-C08112BA1647}" type="datetimeFigureOut">
              <a:rPr lang="ko-KR" altLang="en-US" smtClean="0">
                <a:solidFill>
                  <a:prstClr val="black">
                    <a:tint val="75000"/>
                  </a:prstClr>
                </a:solidFill>
              </a:rPr>
              <a:pPr/>
              <a:t>2023. 2. 27.</a:t>
            </a:fld>
            <a:endParaRPr lang="ko-KR"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ko-KR"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ACA2DC4-6CC0-4D99-8E63-6BC30F847714}"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297333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A53B6-67E1-4D4F-86AF-C08112BA1647}" type="datetimeFigureOut">
              <a:rPr lang="ko-KR" altLang="en-US" smtClean="0">
                <a:solidFill>
                  <a:prstClr val="black">
                    <a:tint val="75000"/>
                  </a:prstClr>
                </a:solidFill>
              </a:rPr>
              <a:pPr/>
              <a:t>2023. 2. 27.</a:t>
            </a:fld>
            <a:endParaRPr lang="ko-KR"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ko-KR"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ACA2DC4-6CC0-4D99-8E63-6BC30F847714}"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2913489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latinLnBrk="1"/>
            <a:fld id="{A95A53B6-67E1-4D4F-86AF-C08112BA1647}" type="datetimeFigureOut">
              <a:rPr lang="ko-KR" altLang="en-US" smtClean="0">
                <a:solidFill>
                  <a:prstClr val="black">
                    <a:tint val="75000"/>
                  </a:prstClr>
                </a:solidFill>
              </a:rPr>
              <a:pPr latinLnBrk="1"/>
              <a:t>2023. 2. 27.</a:t>
            </a:fld>
            <a:endParaRPr lang="ko-KR"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latinLnBrk="1"/>
            <a:endParaRPr lang="ko-KR"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atinLnBrk="1"/>
            <a:fld id="{CACA2DC4-6CC0-4D99-8E63-6BC30F847714}" type="slidenum">
              <a:rPr lang="ko-KR" altLang="en-US" smtClean="0">
                <a:solidFill>
                  <a:prstClr val="black">
                    <a:tint val="75000"/>
                  </a:prstClr>
                </a:solidFill>
              </a:rPr>
              <a:pPr latinLnBrk="1"/>
              <a:t>‹#›</a:t>
            </a:fld>
            <a:endParaRPr lang="ko-KR" altLang="en-US">
              <a:solidFill>
                <a:prstClr val="black">
                  <a:tint val="75000"/>
                </a:prstClr>
              </a:solidFill>
            </a:endParaRPr>
          </a:p>
        </p:txBody>
      </p:sp>
      <p:sp>
        <p:nvSpPr>
          <p:cNvPr id="7" name="직사각형 3"/>
          <p:cNvSpPr/>
          <p:nvPr userDrawn="1"/>
        </p:nvSpPr>
        <p:spPr>
          <a:xfrm>
            <a:off x="0" y="6477000"/>
            <a:ext cx="3581400" cy="323850"/>
          </a:xfrm>
          <a:prstGeom prst="rect">
            <a:avLst/>
          </a:prstGeom>
          <a:solidFill>
            <a:srgbClr val="1E6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dirty="0">
              <a:solidFill>
                <a:srgbClr val="1E6238"/>
              </a:solidFill>
            </a:endParaRPr>
          </a:p>
        </p:txBody>
      </p:sp>
      <p:sp>
        <p:nvSpPr>
          <p:cNvPr id="8" name="직사각형 27"/>
          <p:cNvSpPr/>
          <p:nvPr userDrawn="1"/>
        </p:nvSpPr>
        <p:spPr>
          <a:xfrm>
            <a:off x="3747407" y="6478361"/>
            <a:ext cx="8444593" cy="323850"/>
          </a:xfrm>
          <a:prstGeom prst="rect">
            <a:avLst/>
          </a:prstGeom>
          <a:solidFill>
            <a:srgbClr val="F2B7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dirty="0">
              <a:solidFill>
                <a:prstClr val="white"/>
              </a:solidFill>
            </a:endParaRPr>
          </a:p>
        </p:txBody>
      </p:sp>
      <p:pic>
        <p:nvPicPr>
          <p:cNvPr id="9" name="그림 8" descr="GMUKorea_wide4C.png"/>
          <p:cNvPicPr>
            <a:picLocks noChangeAspect="1"/>
          </p:cNvPicPr>
          <p:nvPr userDrawn="1"/>
        </p:nvPicPr>
        <p:blipFill>
          <a:blip r:embed="rId13" cstate="print"/>
          <a:stretch>
            <a:fillRect/>
          </a:stretch>
        </p:blipFill>
        <p:spPr>
          <a:xfrm>
            <a:off x="10180865" y="65088"/>
            <a:ext cx="1905000" cy="731240"/>
          </a:xfrm>
          <a:prstGeom prst="rect">
            <a:avLst/>
          </a:prstGeom>
        </p:spPr>
      </p:pic>
    </p:spTree>
    <p:extLst>
      <p:ext uri="{BB962C8B-B14F-4D97-AF65-F5344CB8AC3E}">
        <p14:creationId xmlns:p14="http://schemas.microsoft.com/office/powerpoint/2010/main" val="28641065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1E623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E2A82B">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2/27/23</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977982137"/>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Calibri" panose="020F0502020204030204" pitchFamily="34" charset="0"/>
          <a:ea typeface="+mj-ea"/>
          <a:cs typeface="Calibri" panose="020F0502020204030204" pitchFamily="34" charset="0"/>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Calibri" panose="020F0502020204030204" pitchFamily="34" charset="0"/>
          <a:ea typeface="+mn-ea"/>
          <a:cs typeface="Calibri" panose="020F0502020204030204" pitchFamily="34" charset="0"/>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Calibri" panose="020F0502020204030204" pitchFamily="34" charset="0"/>
          <a:ea typeface="+mn-ea"/>
          <a:cs typeface="Calibri" panose="020F0502020204030204" pitchFamily="34" charset="0"/>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Calibri" panose="020F0502020204030204" pitchFamily="34" charset="0"/>
          <a:ea typeface="+mn-ea"/>
          <a:cs typeface="Calibri" panose="020F0502020204030204" pitchFamily="34" charset="0"/>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Calibri" panose="020F0502020204030204" pitchFamily="34" charset="0"/>
          <a:ea typeface="+mn-ea"/>
          <a:cs typeface="Calibri" panose="020F0502020204030204" pitchFamily="34" charset="0"/>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ilovedrums@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rexel.edu/graduatecollege/professional-development/blog/2018/October/12-tips-for-writing-effective-emails/" TargetMode="External"/><Relationship Id="rId2" Type="http://schemas.openxmlformats.org/officeDocument/2006/relationships/hyperlink" Target="https://writingcenter.unc.edu/tips-and-tools/effective-e-mail-communication/" TargetMode="External"/><Relationship Id="rId1" Type="http://schemas.openxmlformats.org/officeDocument/2006/relationships/slideLayout" Target="../slideLayouts/slideLayout2.xml"/><Relationship Id="rId4" Type="http://schemas.openxmlformats.org/officeDocument/2006/relationships/hyperlink" Target="https://graduate.unl.edu/connections/five-quick-tips-writing-effective-e-mai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4943" y="1156406"/>
            <a:ext cx="7315200" cy="3255264"/>
          </a:xfrm>
        </p:spPr>
        <p:txBody>
          <a:bodyPr anchor="ctr">
            <a:normAutofit/>
          </a:bodyPr>
          <a:lstStyle/>
          <a:p>
            <a:r>
              <a:rPr lang="en-US" b="1" dirty="0">
                <a:latin typeface="Cambria" panose="02040503050406030204" pitchFamily="18" charset="0"/>
                <a:ea typeface="Cambria" panose="02040503050406030204" pitchFamily="18" charset="0"/>
              </a:rPr>
              <a:t>Good email practices</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9599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F1C0F-10C2-40AE-B6CB-682BAE95F76B}"/>
              </a:ext>
            </a:extLst>
          </p:cNvPr>
          <p:cNvSpPr>
            <a:spLocks noGrp="1"/>
          </p:cNvSpPr>
          <p:nvPr>
            <p:ph type="title"/>
          </p:nvPr>
        </p:nvSpPr>
        <p:spPr/>
        <p:txBody>
          <a:bodyPr/>
          <a:lstStyle/>
          <a:p>
            <a:r>
              <a:rPr lang="en-US" dirty="0"/>
              <a:t>What’s wrong with this email?</a:t>
            </a:r>
          </a:p>
        </p:txBody>
      </p:sp>
      <p:sp>
        <p:nvSpPr>
          <p:cNvPr id="5" name="Content Placeholder 4">
            <a:extLst>
              <a:ext uri="{FF2B5EF4-FFF2-40B4-BE49-F238E27FC236}">
                <a16:creationId xmlns:a16="http://schemas.microsoft.com/office/drawing/2014/main" id="{C3813F4F-B7F8-3CF7-5A1D-077B289FB8C8}"/>
              </a:ext>
            </a:extLst>
          </p:cNvPr>
          <p:cNvSpPr>
            <a:spLocks noGrp="1"/>
          </p:cNvSpPr>
          <p:nvPr>
            <p:ph idx="1"/>
          </p:nvPr>
        </p:nvSpPr>
        <p:spPr>
          <a:xfrm>
            <a:off x="838199" y="1825625"/>
            <a:ext cx="10515599" cy="4351338"/>
          </a:xfrm>
        </p:spPr>
        <p:txBody>
          <a:bodyPr>
            <a:normAutofit/>
          </a:bodyPr>
          <a:lstStyle/>
          <a:p>
            <a:pPr marL="0" indent="0">
              <a:buNone/>
            </a:pPr>
            <a:r>
              <a:rPr lang="en-KR" sz="2000" dirty="0"/>
              <a:t>From: pcollins@gmu.edu</a:t>
            </a:r>
          </a:p>
          <a:p>
            <a:pPr marL="0" indent="0">
              <a:buNone/>
            </a:pPr>
            <a:r>
              <a:rPr lang="en-KR" sz="2000" dirty="0"/>
              <a:t>To: rmatz@gmu.edu</a:t>
            </a:r>
          </a:p>
          <a:p>
            <a:pPr marL="0" indent="0">
              <a:buNone/>
            </a:pPr>
            <a:r>
              <a:rPr lang="en-KR" sz="2000" dirty="0"/>
              <a:t>Re: Problem in class</a:t>
            </a:r>
          </a:p>
          <a:p>
            <a:pPr marL="0" indent="0">
              <a:buNone/>
            </a:pPr>
            <a:endParaRPr lang="en-KR" sz="2000" dirty="0"/>
          </a:p>
          <a:p>
            <a:pPr marL="0" indent="0">
              <a:buNone/>
            </a:pPr>
            <a:r>
              <a:rPr lang="en-KR" sz="2000" dirty="0"/>
              <a:t>I couldn’t come to class yesterday.  Did I miss anything? What should I do for next class? </a:t>
            </a:r>
            <a:r>
              <a:rPr lang="en-KR" sz="2000" dirty="0">
                <a:sym typeface="Wingdings" pitchFamily="2" charset="2"/>
              </a:rPr>
              <a:t></a:t>
            </a:r>
          </a:p>
          <a:p>
            <a:pPr marL="0" indent="0">
              <a:buNone/>
            </a:pPr>
            <a:endParaRPr lang="en-KR" sz="2000" dirty="0"/>
          </a:p>
          <a:p>
            <a:pPr marL="0" indent="0">
              <a:buNone/>
            </a:pPr>
            <a:r>
              <a:rPr lang="en-KR" sz="2000" dirty="0"/>
              <a:t>Phil</a:t>
            </a:r>
          </a:p>
          <a:p>
            <a:pPr marL="0" indent="0">
              <a:buNone/>
            </a:pPr>
            <a:endParaRPr lang="en-KR" sz="2000" dirty="0"/>
          </a:p>
        </p:txBody>
      </p:sp>
    </p:spTree>
    <p:extLst>
      <p:ext uri="{BB962C8B-B14F-4D97-AF65-F5344CB8AC3E}">
        <p14:creationId xmlns:p14="http://schemas.microsoft.com/office/powerpoint/2010/main" val="3216639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F1C0F-10C2-40AE-B6CB-682BAE95F76B}"/>
              </a:ext>
            </a:extLst>
          </p:cNvPr>
          <p:cNvSpPr>
            <a:spLocks noGrp="1"/>
          </p:cNvSpPr>
          <p:nvPr>
            <p:ph type="title"/>
          </p:nvPr>
        </p:nvSpPr>
        <p:spPr/>
        <p:txBody>
          <a:bodyPr/>
          <a:lstStyle/>
          <a:p>
            <a:r>
              <a:rPr lang="en-US" dirty="0"/>
              <a:t>What’s wrong with this email?</a:t>
            </a:r>
          </a:p>
        </p:txBody>
      </p:sp>
      <p:sp>
        <p:nvSpPr>
          <p:cNvPr id="5" name="Content Placeholder 4">
            <a:extLst>
              <a:ext uri="{FF2B5EF4-FFF2-40B4-BE49-F238E27FC236}">
                <a16:creationId xmlns:a16="http://schemas.microsoft.com/office/drawing/2014/main" id="{C3813F4F-B7F8-3CF7-5A1D-077B289FB8C8}"/>
              </a:ext>
            </a:extLst>
          </p:cNvPr>
          <p:cNvSpPr>
            <a:spLocks noGrp="1"/>
          </p:cNvSpPr>
          <p:nvPr>
            <p:ph idx="1"/>
          </p:nvPr>
        </p:nvSpPr>
        <p:spPr>
          <a:xfrm>
            <a:off x="838199" y="1825625"/>
            <a:ext cx="10515599" cy="4351338"/>
          </a:xfrm>
        </p:spPr>
        <p:txBody>
          <a:bodyPr>
            <a:normAutofit/>
          </a:bodyPr>
          <a:lstStyle/>
          <a:p>
            <a:pPr marL="0" indent="0">
              <a:buNone/>
            </a:pPr>
            <a:r>
              <a:rPr lang="en-KR" sz="2000" dirty="0"/>
              <a:t>From: </a:t>
            </a:r>
            <a:r>
              <a:rPr lang="en-KR" sz="2000" dirty="0">
                <a:hlinkClick r:id="rId2"/>
              </a:rPr>
              <a:t>ilovedrums@gmail.com</a:t>
            </a:r>
            <a:endParaRPr lang="en-KR" sz="2000" dirty="0"/>
          </a:p>
          <a:p>
            <a:pPr marL="0" indent="0">
              <a:buNone/>
            </a:pPr>
            <a:r>
              <a:rPr lang="en-KR" sz="2000" dirty="0"/>
              <a:t>To: rmatz@gmu.edu</a:t>
            </a:r>
          </a:p>
          <a:p>
            <a:pPr marL="0" indent="0">
              <a:buNone/>
            </a:pPr>
            <a:r>
              <a:rPr lang="en-KR" sz="2000" dirty="0"/>
              <a:t>Re: Hello</a:t>
            </a:r>
          </a:p>
          <a:p>
            <a:pPr marL="0" indent="0">
              <a:buNone/>
            </a:pPr>
            <a:endParaRPr lang="en-KR" sz="2000" dirty="0"/>
          </a:p>
          <a:p>
            <a:pPr marL="0" indent="0">
              <a:buNone/>
            </a:pPr>
            <a:r>
              <a:rPr lang="en-KR" sz="2000" dirty="0"/>
              <a:t>Hi Robert,</a:t>
            </a:r>
          </a:p>
          <a:p>
            <a:pPr marL="0" indent="0">
              <a:buNone/>
            </a:pPr>
            <a:r>
              <a:rPr lang="en-KR" sz="2000" dirty="0"/>
              <a:t>You’re teaching GLOA 450 this semester.   I have to take this class this semester so I can graduate in the spring but it’s full. Can you please let me in?</a:t>
            </a:r>
          </a:p>
          <a:p>
            <a:pPr marL="0" indent="0">
              <a:buNone/>
            </a:pPr>
            <a:endParaRPr lang="en-KR" sz="2000" dirty="0"/>
          </a:p>
          <a:p>
            <a:pPr marL="0" indent="0">
              <a:buNone/>
            </a:pPr>
            <a:r>
              <a:rPr lang="en-KR" sz="2000" dirty="0"/>
              <a:t>Mike</a:t>
            </a:r>
          </a:p>
        </p:txBody>
      </p:sp>
    </p:spTree>
    <p:extLst>
      <p:ext uri="{BB962C8B-B14F-4D97-AF65-F5344CB8AC3E}">
        <p14:creationId xmlns:p14="http://schemas.microsoft.com/office/powerpoint/2010/main" val="2958367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F1C0F-10C2-40AE-B6CB-682BAE95F76B}"/>
              </a:ext>
            </a:extLst>
          </p:cNvPr>
          <p:cNvSpPr>
            <a:spLocks noGrp="1"/>
          </p:cNvSpPr>
          <p:nvPr>
            <p:ph type="title"/>
          </p:nvPr>
        </p:nvSpPr>
        <p:spPr/>
        <p:txBody>
          <a:bodyPr/>
          <a:lstStyle/>
          <a:p>
            <a:r>
              <a:rPr lang="en-US" dirty="0"/>
              <a:t>What’s wrong with this email?</a:t>
            </a:r>
          </a:p>
        </p:txBody>
      </p:sp>
      <p:sp>
        <p:nvSpPr>
          <p:cNvPr id="5" name="Content Placeholder 4">
            <a:extLst>
              <a:ext uri="{FF2B5EF4-FFF2-40B4-BE49-F238E27FC236}">
                <a16:creationId xmlns:a16="http://schemas.microsoft.com/office/drawing/2014/main" id="{C3813F4F-B7F8-3CF7-5A1D-077B289FB8C8}"/>
              </a:ext>
            </a:extLst>
          </p:cNvPr>
          <p:cNvSpPr>
            <a:spLocks noGrp="1"/>
          </p:cNvSpPr>
          <p:nvPr>
            <p:ph idx="1"/>
          </p:nvPr>
        </p:nvSpPr>
        <p:spPr>
          <a:xfrm>
            <a:off x="838199" y="1825625"/>
            <a:ext cx="10515599" cy="4351338"/>
          </a:xfrm>
        </p:spPr>
        <p:txBody>
          <a:bodyPr>
            <a:normAutofit lnSpcReduction="10000"/>
          </a:bodyPr>
          <a:lstStyle/>
          <a:p>
            <a:pPr marL="0" indent="0">
              <a:buNone/>
            </a:pPr>
            <a:r>
              <a:rPr lang="en-KR" sz="2000" dirty="0"/>
              <a:t>From: jlee32@gmu.edu</a:t>
            </a:r>
          </a:p>
          <a:p>
            <a:pPr marL="0" indent="0">
              <a:buNone/>
            </a:pPr>
            <a:r>
              <a:rPr lang="en-KR" sz="2000" dirty="0"/>
              <a:t>To: rmatz@gmu.edu</a:t>
            </a:r>
          </a:p>
          <a:p>
            <a:pPr marL="0" indent="0">
              <a:buNone/>
            </a:pPr>
            <a:r>
              <a:rPr lang="en-KR" sz="2000" dirty="0"/>
              <a:t>Re: Problem in class</a:t>
            </a:r>
          </a:p>
          <a:p>
            <a:pPr marL="0" indent="0">
              <a:buNone/>
            </a:pPr>
            <a:endParaRPr lang="en-KR" sz="2000" dirty="0"/>
          </a:p>
          <a:p>
            <a:pPr marL="0" indent="0">
              <a:buNone/>
            </a:pPr>
            <a:r>
              <a:rPr lang="en-KR" sz="2000" dirty="0"/>
              <a:t>Hey,</a:t>
            </a:r>
          </a:p>
          <a:p>
            <a:pPr marL="0" indent="0">
              <a:buNone/>
            </a:pPr>
            <a:endParaRPr lang="en-KR" sz="2000" dirty="0"/>
          </a:p>
          <a:p>
            <a:pPr marL="0" indent="0">
              <a:buNone/>
            </a:pPr>
            <a:r>
              <a:rPr lang="en-KR" sz="2000" dirty="0"/>
              <a:t>I am in your ECON 103 class I do not understand today’s class and am woried I don’t know how to create the right equation. I keep loking over my notes and reding the book but I do not get it.  Can U help? The homework is due tomorrow!!!!!</a:t>
            </a:r>
          </a:p>
          <a:p>
            <a:pPr marL="0" indent="0">
              <a:buNone/>
            </a:pPr>
            <a:endParaRPr lang="en-KR" sz="2000" dirty="0"/>
          </a:p>
          <a:p>
            <a:pPr marL="0" indent="0">
              <a:buNone/>
            </a:pPr>
            <a:r>
              <a:rPr lang="en-KR" sz="2000" dirty="0"/>
              <a:t>Sincerely,</a:t>
            </a:r>
          </a:p>
          <a:p>
            <a:pPr marL="0" indent="0">
              <a:buNone/>
            </a:pPr>
            <a:r>
              <a:rPr lang="en-KR" sz="2000" dirty="0"/>
              <a:t>James</a:t>
            </a:r>
          </a:p>
          <a:p>
            <a:pPr marL="0" indent="0">
              <a:buNone/>
            </a:pPr>
            <a:endParaRPr lang="en-KR" sz="2000" dirty="0"/>
          </a:p>
        </p:txBody>
      </p:sp>
    </p:spTree>
    <p:extLst>
      <p:ext uri="{BB962C8B-B14F-4D97-AF65-F5344CB8AC3E}">
        <p14:creationId xmlns:p14="http://schemas.microsoft.com/office/powerpoint/2010/main" val="2819815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F1C0F-10C2-40AE-B6CB-682BAE95F76B}"/>
              </a:ext>
            </a:extLst>
          </p:cNvPr>
          <p:cNvSpPr>
            <a:spLocks noGrp="1"/>
          </p:cNvSpPr>
          <p:nvPr>
            <p:ph type="title"/>
          </p:nvPr>
        </p:nvSpPr>
        <p:spPr/>
        <p:txBody>
          <a:bodyPr/>
          <a:lstStyle/>
          <a:p>
            <a:r>
              <a:rPr lang="en-US" dirty="0"/>
              <a:t>What’s wrong with this email?</a:t>
            </a:r>
          </a:p>
        </p:txBody>
      </p:sp>
      <p:sp>
        <p:nvSpPr>
          <p:cNvPr id="5" name="Content Placeholder 4">
            <a:extLst>
              <a:ext uri="{FF2B5EF4-FFF2-40B4-BE49-F238E27FC236}">
                <a16:creationId xmlns:a16="http://schemas.microsoft.com/office/drawing/2014/main" id="{C3813F4F-B7F8-3CF7-5A1D-077B289FB8C8}"/>
              </a:ext>
            </a:extLst>
          </p:cNvPr>
          <p:cNvSpPr>
            <a:spLocks noGrp="1"/>
          </p:cNvSpPr>
          <p:nvPr>
            <p:ph idx="1"/>
          </p:nvPr>
        </p:nvSpPr>
        <p:spPr>
          <a:xfrm>
            <a:off x="838199" y="1825625"/>
            <a:ext cx="10515599" cy="4351338"/>
          </a:xfrm>
        </p:spPr>
        <p:txBody>
          <a:bodyPr>
            <a:normAutofit fontScale="92500" lnSpcReduction="20000"/>
          </a:bodyPr>
          <a:lstStyle/>
          <a:p>
            <a:pPr marL="0" indent="0">
              <a:buNone/>
            </a:pPr>
            <a:r>
              <a:rPr lang="en-KR" sz="2000" dirty="0"/>
              <a:t>From: cdickens@gmu.edu</a:t>
            </a:r>
          </a:p>
          <a:p>
            <a:pPr marL="0" indent="0">
              <a:buNone/>
            </a:pPr>
            <a:r>
              <a:rPr lang="en-KR" sz="2000" dirty="0"/>
              <a:t>To: rmatz@gmu.edu</a:t>
            </a:r>
          </a:p>
          <a:p>
            <a:pPr marL="0" indent="0">
              <a:buNone/>
            </a:pPr>
            <a:r>
              <a:rPr lang="en-KR" sz="2000" dirty="0"/>
              <a:t>Re: Fwd: Huh?</a:t>
            </a:r>
          </a:p>
          <a:p>
            <a:pPr marL="0" indent="0">
              <a:buNone/>
            </a:pPr>
            <a:r>
              <a:rPr lang="en-KR" sz="2000" dirty="0"/>
              <a:t>Dear Professor Matz,</a:t>
            </a:r>
          </a:p>
          <a:p>
            <a:pPr marL="0" indent="0">
              <a:buNone/>
            </a:pPr>
            <a:r>
              <a:rPr lang="en-KR" sz="2000" dirty="0"/>
              <a:t>I am having trouble with the concept of disciplinarity, which you explained in class on Wednesday, Feb. 22.  I cannot make your office this Tuesday Feb. 28, but I could come just when they end at 11 am, or please let me know what times would work for you.</a:t>
            </a:r>
          </a:p>
          <a:p>
            <a:pPr marL="0" indent="0">
              <a:buNone/>
            </a:pPr>
            <a:endParaRPr lang="en-KR" sz="2000" dirty="0"/>
          </a:p>
          <a:p>
            <a:pPr marL="0" indent="0">
              <a:buNone/>
            </a:pPr>
            <a:r>
              <a:rPr lang="en-KR" sz="2000" dirty="0"/>
              <a:t>Thank you,</a:t>
            </a:r>
          </a:p>
          <a:p>
            <a:pPr marL="0" indent="0">
              <a:buNone/>
            </a:pPr>
            <a:r>
              <a:rPr lang="en-KR" sz="2000" dirty="0"/>
              <a:t>Charles</a:t>
            </a:r>
          </a:p>
          <a:p>
            <a:pPr marL="0" indent="0">
              <a:buNone/>
            </a:pPr>
            <a:endParaRPr lang="en-KR" sz="2000" dirty="0"/>
          </a:p>
          <a:p>
            <a:pPr marL="0" indent="0">
              <a:buNone/>
            </a:pPr>
            <a:r>
              <a:rPr lang="en-KR" sz="2000" dirty="0"/>
              <a:t>On Friday February 24, hskimpole wrote:</a:t>
            </a:r>
          </a:p>
          <a:p>
            <a:pPr marL="0" indent="0">
              <a:buNone/>
            </a:pPr>
            <a:r>
              <a:rPr lang="en-KR" sz="2000" dirty="0"/>
              <a:t>I don’t get what Jarndyce is saying in ENGH 302 at all, but I think he hates me and I don’t want to email him.  He like you.  Will you do me a favor and ask him what he means by disciplinarity.  K? Thx Harry</a:t>
            </a:r>
          </a:p>
        </p:txBody>
      </p:sp>
    </p:spTree>
    <p:extLst>
      <p:ext uri="{BB962C8B-B14F-4D97-AF65-F5344CB8AC3E}">
        <p14:creationId xmlns:p14="http://schemas.microsoft.com/office/powerpoint/2010/main" val="4055018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F1C0F-10C2-40AE-B6CB-682BAE95F76B}"/>
              </a:ext>
            </a:extLst>
          </p:cNvPr>
          <p:cNvSpPr>
            <a:spLocks noGrp="1"/>
          </p:cNvSpPr>
          <p:nvPr>
            <p:ph type="title"/>
          </p:nvPr>
        </p:nvSpPr>
        <p:spPr/>
        <p:txBody>
          <a:bodyPr/>
          <a:lstStyle/>
          <a:p>
            <a:r>
              <a:rPr lang="en-US" dirty="0"/>
              <a:t>Effective emails</a:t>
            </a:r>
          </a:p>
        </p:txBody>
      </p:sp>
      <p:sp>
        <p:nvSpPr>
          <p:cNvPr id="5" name="Content Placeholder 4">
            <a:extLst>
              <a:ext uri="{FF2B5EF4-FFF2-40B4-BE49-F238E27FC236}">
                <a16:creationId xmlns:a16="http://schemas.microsoft.com/office/drawing/2014/main" id="{C3813F4F-B7F8-3CF7-5A1D-077B289FB8C8}"/>
              </a:ext>
            </a:extLst>
          </p:cNvPr>
          <p:cNvSpPr>
            <a:spLocks noGrp="1"/>
          </p:cNvSpPr>
          <p:nvPr>
            <p:ph idx="1"/>
          </p:nvPr>
        </p:nvSpPr>
        <p:spPr>
          <a:xfrm>
            <a:off x="838200" y="1690687"/>
            <a:ext cx="10721009" cy="4802187"/>
          </a:xfrm>
        </p:spPr>
        <p:txBody>
          <a:bodyPr>
            <a:normAutofit/>
          </a:bodyPr>
          <a:lstStyle/>
          <a:p>
            <a:r>
              <a:rPr lang="en-KR" sz="1600" dirty="0"/>
              <a:t>Use your gmu email (or organizational email, when not as gmu).</a:t>
            </a:r>
          </a:p>
          <a:p>
            <a:r>
              <a:rPr lang="en-KR" sz="1600" dirty="0"/>
              <a:t>Use a specific subject heading.  No “hello” or “problem,” e.g.</a:t>
            </a:r>
          </a:p>
          <a:p>
            <a:r>
              <a:rPr lang="en-KR" sz="1600" dirty="0"/>
              <a:t>If you are writing to a teacher or authority, use “Dear” rather than a more formal salutation (e.g. “hi”) or no salutation.</a:t>
            </a:r>
          </a:p>
          <a:p>
            <a:r>
              <a:rPr lang="en-KR" sz="1600" dirty="0"/>
              <a:t>Keep emails both brief and specific. If an email to a faculty or staff member is longer than several sentences, it is probably better to just for an appointment, and then explain yourself in person. Similarly if the matter is sensitive.</a:t>
            </a:r>
          </a:p>
          <a:p>
            <a:r>
              <a:rPr lang="en-KR" sz="1600" dirty="0"/>
              <a:t>See if you can answer a question—or part of the question—yourself, before writing.  Do your research (but don’t be afradi to ask).</a:t>
            </a:r>
          </a:p>
          <a:p>
            <a:r>
              <a:rPr lang="en-KR" sz="1600" dirty="0"/>
              <a:t>Never write anything confidential in an email or anything you would mind being sent to hundreds of people.</a:t>
            </a:r>
          </a:p>
          <a:p>
            <a:r>
              <a:rPr lang="en-KR" sz="1600" dirty="0"/>
              <a:t>Be careful about forwarding other people’s email or adding new people on email threads.  Is there anything any recipient should not see?</a:t>
            </a:r>
          </a:p>
          <a:p>
            <a:r>
              <a:rPr lang="en-KR" sz="1600" dirty="0"/>
              <a:t>Remember you are writing to a real person. Try when you write to imagine how he or she will respond to what you write.  For example, if you write “What did we do in class today,” how will that make your professor feel?</a:t>
            </a:r>
          </a:p>
          <a:p>
            <a:r>
              <a:rPr lang="en-KR" sz="1600" dirty="0"/>
              <a:t>Make sure the email is formal, well written and proofread.</a:t>
            </a:r>
          </a:p>
          <a:p>
            <a:r>
              <a:rPr lang="en-KR" sz="1600" dirty="0"/>
              <a:t>Sign off with a “thank you” or “sincerely” and your full name. At Mason, some faculty also like to see a G number.</a:t>
            </a:r>
          </a:p>
          <a:p>
            <a:r>
              <a:rPr lang="en-KR" sz="1600" dirty="0"/>
              <a:t>If possible, write during regular work hours, and do not make demands like “please get back to me right away.”</a:t>
            </a:r>
          </a:p>
        </p:txBody>
      </p:sp>
      <p:sp>
        <p:nvSpPr>
          <p:cNvPr id="6" name="Content Placeholder 4">
            <a:extLst>
              <a:ext uri="{FF2B5EF4-FFF2-40B4-BE49-F238E27FC236}">
                <a16:creationId xmlns:a16="http://schemas.microsoft.com/office/drawing/2014/main" id="{1C487CC6-AFD2-CD9D-DB46-E401251429B6}"/>
              </a:ext>
            </a:extLst>
          </p:cNvPr>
          <p:cNvSpPr txBox="1">
            <a:spLocks/>
          </p:cNvSpPr>
          <p:nvPr/>
        </p:nvSpPr>
        <p:spPr>
          <a:xfrm>
            <a:off x="6096000" y="1815824"/>
            <a:ext cx="343562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KR" sz="2400" i="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5034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F1C0F-10C2-40AE-B6CB-682BAE95F76B}"/>
              </a:ext>
            </a:extLst>
          </p:cNvPr>
          <p:cNvSpPr>
            <a:spLocks noGrp="1"/>
          </p:cNvSpPr>
          <p:nvPr>
            <p:ph type="title"/>
          </p:nvPr>
        </p:nvSpPr>
        <p:spPr/>
        <p:txBody>
          <a:bodyPr/>
          <a:lstStyle/>
          <a:p>
            <a:r>
              <a:rPr lang="en-US" dirty="0"/>
              <a:t>Resources</a:t>
            </a:r>
          </a:p>
        </p:txBody>
      </p:sp>
      <p:sp>
        <p:nvSpPr>
          <p:cNvPr id="5" name="Content Placeholder 4">
            <a:extLst>
              <a:ext uri="{FF2B5EF4-FFF2-40B4-BE49-F238E27FC236}">
                <a16:creationId xmlns:a16="http://schemas.microsoft.com/office/drawing/2014/main" id="{C3813F4F-B7F8-3CF7-5A1D-077B289FB8C8}"/>
              </a:ext>
            </a:extLst>
          </p:cNvPr>
          <p:cNvSpPr>
            <a:spLocks noGrp="1"/>
          </p:cNvSpPr>
          <p:nvPr>
            <p:ph idx="1"/>
          </p:nvPr>
        </p:nvSpPr>
        <p:spPr>
          <a:xfrm>
            <a:off x="838200" y="1690688"/>
            <a:ext cx="10721009" cy="4351338"/>
          </a:xfrm>
        </p:spPr>
        <p:txBody>
          <a:bodyPr>
            <a:normAutofit/>
          </a:bodyPr>
          <a:lstStyle/>
          <a:p>
            <a:r>
              <a:rPr lang="en-US" dirty="0">
                <a:hlinkClick r:id="rId2"/>
              </a:rPr>
              <a:t>https://writingcenter.gmu.edu/writing-resources/different-genres/sending-email-to-faculty-and-administrators</a:t>
            </a:r>
          </a:p>
          <a:p>
            <a:r>
              <a:rPr lang="en-US" dirty="0">
                <a:hlinkClick r:id="rId2"/>
              </a:rPr>
              <a:t>https://writingcenter.unc.edu/tips-and-tools/effective-e-mail-communication/</a:t>
            </a:r>
            <a:r>
              <a:rPr lang="en-US" dirty="0"/>
              <a:t>. </a:t>
            </a:r>
          </a:p>
          <a:p>
            <a:r>
              <a:rPr lang="en-US" dirty="0">
                <a:hlinkClick r:id="rId3"/>
              </a:rPr>
              <a:t>https://drexel.edu/graduatecollege/professional-development/blog/2018/October/12-tips-for-writing-effective-emails/</a:t>
            </a:r>
            <a:endParaRPr lang="en-US" dirty="0"/>
          </a:p>
          <a:p>
            <a:r>
              <a:rPr lang="en-US" dirty="0">
                <a:hlinkClick r:id="rId4"/>
              </a:rPr>
              <a:t>https://graduate.unl.edu/connections/five-quick-tips-writing-effective-e-mails</a:t>
            </a:r>
            <a:endParaRPr lang="en-US" dirty="0"/>
          </a:p>
          <a:p>
            <a:endParaRPr lang="en-US" dirty="0"/>
          </a:p>
          <a:p>
            <a:endParaRPr lang="en-KR" dirty="0"/>
          </a:p>
        </p:txBody>
      </p:sp>
      <p:sp>
        <p:nvSpPr>
          <p:cNvPr id="6" name="Content Placeholder 4">
            <a:extLst>
              <a:ext uri="{FF2B5EF4-FFF2-40B4-BE49-F238E27FC236}">
                <a16:creationId xmlns:a16="http://schemas.microsoft.com/office/drawing/2014/main" id="{1C487CC6-AFD2-CD9D-DB46-E401251429B6}"/>
              </a:ext>
            </a:extLst>
          </p:cNvPr>
          <p:cNvSpPr txBox="1">
            <a:spLocks/>
          </p:cNvSpPr>
          <p:nvPr/>
        </p:nvSpPr>
        <p:spPr>
          <a:xfrm>
            <a:off x="6096000" y="1815824"/>
            <a:ext cx="343562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KR" sz="2400" i="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8723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0DE61E04FDF714494CED77977E0EFDF" ma:contentTypeVersion="9" ma:contentTypeDescription="Create a new document." ma:contentTypeScope="" ma:versionID="00da4820e6d53cd558b01ae64db1e18f">
  <xsd:schema xmlns:xsd="http://www.w3.org/2001/XMLSchema" xmlns:xs="http://www.w3.org/2001/XMLSchema" xmlns:p="http://schemas.microsoft.com/office/2006/metadata/properties" xmlns:ns2="8fdd7ced-0fde-4948-97d2-2900d50c238f" targetNamespace="http://schemas.microsoft.com/office/2006/metadata/properties" ma:root="true" ma:fieldsID="6e17b58869ac204953983fa032dd9168" ns2:_="">
    <xsd:import namespace="8fdd7ced-0fde-4948-97d2-2900d50c238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dd7ced-0fde-4948-97d2-2900d50c23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9DAB16-9062-424C-B00F-955F0E741601}">
  <ds:schemaRefs>
    <ds:schemaRef ds:uri="http://purl.org/dc/dcmitype/"/>
    <ds:schemaRef ds:uri="http://schemas.microsoft.com/office/infopath/2007/PartnerControls"/>
    <ds:schemaRef ds:uri="http://purl.org/dc/terms/"/>
    <ds:schemaRef ds:uri="http://www.w3.org/XML/1998/namespace"/>
    <ds:schemaRef ds:uri="http://purl.org/dc/elements/1.1/"/>
    <ds:schemaRef ds:uri="8fdd7ced-0fde-4948-97d2-2900d50c238f"/>
    <ds:schemaRef ds:uri="http://schemas.microsoft.com/office/2006/metadata/properties"/>
    <ds:schemaRef ds:uri="http://schemas.microsoft.com/office/2006/documentManagement/types"/>
    <ds:schemaRef ds:uri="http://schemas.openxmlformats.org/package/2006/metadata/core-properties"/>
  </ds:schemaRefs>
</ds:datastoreItem>
</file>

<file path=customXml/itemProps2.xml><?xml version="1.0" encoding="utf-8"?>
<ds:datastoreItem xmlns:ds="http://schemas.openxmlformats.org/officeDocument/2006/customXml" ds:itemID="{F692F94F-330D-4A10-8E3D-F7B43C87F3FD}">
  <ds:schemaRefs>
    <ds:schemaRef ds:uri="http://schemas.microsoft.com/sharepoint/v3/contenttype/forms"/>
  </ds:schemaRefs>
</ds:datastoreItem>
</file>

<file path=customXml/itemProps3.xml><?xml version="1.0" encoding="utf-8"?>
<ds:datastoreItem xmlns:ds="http://schemas.openxmlformats.org/officeDocument/2006/customXml" ds:itemID="{85DF1DD7-147D-437E-A4F1-AC0C64CEB0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dd7ced-0fde-4948-97d2-2900d50c23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11654</TotalTime>
  <Words>697</Words>
  <Application>Microsoft Macintosh PowerPoint</Application>
  <PresentationFormat>Widescreen</PresentationFormat>
  <Paragraphs>58</Paragraphs>
  <Slides>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Calibri</vt:lpstr>
      <vt:lpstr>Calibri Light</vt:lpstr>
      <vt:lpstr>Cambria</vt:lpstr>
      <vt:lpstr>Corbel</vt:lpstr>
      <vt:lpstr>Times New Roman</vt:lpstr>
      <vt:lpstr>Wingdings 2</vt:lpstr>
      <vt:lpstr>Office Theme</vt:lpstr>
      <vt:lpstr>Frame</vt:lpstr>
      <vt:lpstr>Good email practices</vt:lpstr>
      <vt:lpstr>What’s wrong with this email?</vt:lpstr>
      <vt:lpstr>What’s wrong with this email?</vt:lpstr>
      <vt:lpstr>What’s wrong with this email?</vt:lpstr>
      <vt:lpstr>What’s wrong with this email?</vt:lpstr>
      <vt:lpstr>Effective emails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Gbemi Disu</dc:creator>
  <cp:lastModifiedBy>Robert I Matz</cp:lastModifiedBy>
  <cp:revision>324</cp:revision>
  <cp:lastPrinted>2018-06-01T05:09:38Z</cp:lastPrinted>
  <dcterms:created xsi:type="dcterms:W3CDTF">2017-03-10T23:51:19Z</dcterms:created>
  <dcterms:modified xsi:type="dcterms:W3CDTF">2023-02-27T07:09:37Z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0x010100B0DE61E04FDF714494CED77977E0EFDF</vt:lpwstr>
  </property>
</Properties>
</file>